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18"/>
  </p:notesMasterIdLst>
  <p:sldIdLst>
    <p:sldId id="256" r:id="rId4"/>
    <p:sldId id="257" r:id="rId5"/>
    <p:sldId id="258" r:id="rId6"/>
    <p:sldId id="262" r:id="rId7"/>
    <p:sldId id="326" r:id="rId8"/>
    <p:sldId id="327" r:id="rId9"/>
    <p:sldId id="289" r:id="rId10"/>
    <p:sldId id="304" r:id="rId11"/>
    <p:sldId id="338" r:id="rId12"/>
    <p:sldId id="339" r:id="rId13"/>
    <p:sldId id="305" r:id="rId14"/>
    <p:sldId id="293" r:id="rId15"/>
    <p:sldId id="271" r:id="rId16"/>
    <p:sldId id="286" r:id="rId17"/>
  </p:sldIdLst>
  <p:sldSz cx="9001125" cy="5040313"/>
  <p:notesSz cx="6858000" cy="9144000"/>
  <p:custDataLst>
    <p:tags r:id="rId19"/>
  </p:custDataLst>
  <p:defaultTextStyle>
    <a:defPPr>
      <a:defRPr lang="zh-CN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DD3"/>
    <a:srgbClr val="6FD8FD"/>
    <a:srgbClr val="03B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>
      <p:cViewPr varScale="1">
        <p:scale>
          <a:sx n="78" d="100"/>
          <a:sy n="78" d="100"/>
        </p:scale>
        <p:origin x="1002" y="84"/>
      </p:cViewPr>
      <p:guideLst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A0E93-781E-4B0B-9F3D-ADA0CB791293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19D8B-E8B0-4359-8A06-0E73818475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2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541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199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08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AD97E8F-0C28-9181-E3C4-57900F3D2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4CCAD0-E3F0-4FAD-9F20-BAB1E6E4674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FADEDF7-9E3B-08C0-6D48-109EBFF94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EED3FCA-2658-6E9C-44C0-7EDF6CF96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/>
              <a:t>Spectrum Management traditionally done by D9 spectrum managers with a focus on frequency assignments for Comm networks only. It was considered a part of the Network Management portion of NetOps.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/>
              <a:t>Net Centric Warfare requires access to the Electromagnetic Spectrum Battlespace (EMSB).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/>
              <a:t>Electromagnetic Spectrum Operations (EMSO) enables the warfighter’s use the EMSB.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/>
              <a:t>All emitters to include satellite, navigation systems, sensors, radars, munitions, Air Defense/IRR, UAS/UGS, and EW systems are all users of the RF Spectrum. Their spectrum requirements require intensive management to ensure that they are de-conflicted prior to issuing a frequency assignment.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/>
              <a:t>Each nation has sovereign rights to their spectrum. Host nation coordination takes place prior to deconflicting frequencies and making the frequency assignment.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/>
              <a:t>Spectrum use is governed by DOD, National, and International policy.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/>
              <a:t>The introduction of CREW systems has introduced another degree of complexity to Spectrum Operations. They are user owned and operated which presents a challenge as to how we employ them to protect our soldiers while not interfering with other Blue systems.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/>
              <a:t>Coordination between the EWO and the G6/S6 must be constant and may require a dedicated Spectrum Operations NCO (25E) to perform this mission.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/>
              <a:t>We must clearly define the EW and Spectrum Operations lanes to effectively use access to the spectrum as a combat multiplier.</a:t>
            </a:r>
          </a:p>
          <a:p>
            <a:pPr>
              <a:spcBef>
                <a:spcPct val="0"/>
              </a:spcBef>
            </a:pPr>
            <a:endParaRPr lang="en-US" altLang="en-US"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82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103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5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435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56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370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579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40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085" y="1565764"/>
            <a:ext cx="7650956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2856177"/>
            <a:ext cx="6300788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536-B0D3-4DF2-83FE-4AF139D609D1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4" descr="C:\Documents and Settings\Administrator\桌面\新建文件夹\封面\复件 (27) 复件 4\3ea28d6d5df8d07111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93"/>
            <a:ext cx="9023519" cy="50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/>
          <a:lstStyle>
            <a:lvl1pPr marL="0" indent="0">
              <a:buNone/>
              <a:defRPr sz="2800"/>
            </a:lvl1pPr>
            <a:lvl2pPr marL="401147" indent="0">
              <a:buNone/>
              <a:defRPr sz="2500"/>
            </a:lvl2pPr>
            <a:lvl3pPr marL="802295" indent="0">
              <a:buNone/>
              <a:defRPr sz="2100"/>
            </a:lvl3pPr>
            <a:lvl4pPr marL="1203442" indent="0">
              <a:buNone/>
              <a:defRPr sz="1800"/>
            </a:lvl4pPr>
            <a:lvl5pPr marL="1604589" indent="0">
              <a:buNone/>
              <a:defRPr sz="1800"/>
            </a:lvl5pPr>
            <a:lvl6pPr marL="2005736" indent="0">
              <a:buNone/>
              <a:defRPr sz="1800"/>
            </a:lvl6pPr>
            <a:lvl7pPr marL="2406884" indent="0">
              <a:buNone/>
              <a:defRPr sz="1800"/>
            </a:lvl7pPr>
            <a:lvl8pPr marL="2808031" indent="0">
              <a:buNone/>
              <a:defRPr sz="1800"/>
            </a:lvl8pPr>
            <a:lvl9pPr marL="3209178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E4EC-7693-47FE-8A96-2A934D6E9D46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168-AB27-442E-87BD-596D71D7F50B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6FBB-1F45-46DE-A1D0-C357F9CB97EC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1846"/>
            <a:ext cx="8101013" cy="840052"/>
          </a:xfrm>
          <a:prstGeom prst="rect">
            <a:avLst/>
          </a:prstGeom>
        </p:spPr>
        <p:txBody>
          <a:bodyPr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7" y="1176073"/>
            <a:ext cx="8101013" cy="3326374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65D76725-DBD7-4C53-9BBA-D723A7BAD9AE}" type="datetime3">
              <a:rPr lang="en-US" altLang="zh-CN" smtClean="0">
                <a:solidFill>
                  <a:prstClr val="black"/>
                </a:solidFill>
              </a:rPr>
              <a:t>8 September 2022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r>
              <a:rPr lang="en-US" altLang="zh-CN">
                <a:solidFill>
                  <a:prstClr val="black"/>
                </a:solidFill>
              </a:rPr>
              <a:t>Electronic Warfare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2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7" y="201847"/>
            <a:ext cx="2025253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BBF8F733-2721-4C45-BC87-507F5417EF92}" type="datetime3">
              <a:rPr lang="en-US" altLang="zh-CN" smtClean="0">
                <a:solidFill>
                  <a:prstClr val="black"/>
                </a:solidFill>
              </a:rPr>
              <a:t>8 September 2022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r>
              <a:rPr lang="en-US" altLang="zh-CN">
                <a:solidFill>
                  <a:prstClr val="black"/>
                </a:solidFill>
              </a:rPr>
              <a:t>Electronic Warfare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884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F489A4-31A6-C2EF-4877-6F48B3745B4C}"/>
              </a:ext>
            </a:extLst>
          </p:cNvPr>
          <p:cNvSpPr/>
          <p:nvPr/>
        </p:nvSpPr>
        <p:spPr>
          <a:xfrm>
            <a:off x="0" y="0"/>
            <a:ext cx="9001125" cy="5040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6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DD562D-BA25-D2F5-6F43-26F0C94BE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094" y="504032"/>
            <a:ext cx="7650956" cy="1080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478" y="2352146"/>
            <a:ext cx="5175647" cy="728045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3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2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4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97B3D5-B1B1-BA7D-B802-0CC46C6FC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F30A-18FC-400B-BD33-4CF37278BBBA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994B165-9079-05AB-1176-C508A00C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400D42-08F6-EB5D-0E55-4AA37021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D62E2-7B8B-441F-BD80-1E9D50C51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693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E1DAFF-5EAF-92E6-1150-4C1A7990B3C8}"/>
              </a:ext>
            </a:extLst>
          </p:cNvPr>
          <p:cNvSpPr/>
          <p:nvPr/>
        </p:nvSpPr>
        <p:spPr>
          <a:xfrm>
            <a:off x="15627" y="4667"/>
            <a:ext cx="9001125" cy="5040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6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D61726-FF7D-1F2B-9A5C-7FFCC4F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28" y="-4667"/>
            <a:ext cx="9241780" cy="504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131" y="168011"/>
            <a:ext cx="7500938" cy="840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56" y="1344084"/>
            <a:ext cx="8101013" cy="315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6D15DFE-3C0D-91E7-B1CA-05B8F67C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FBB02-D387-445E-818E-1F158AF0CAC1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97A90A7-2329-7286-0DFD-CC41238E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B4AAC9-392F-007A-F1DA-32CD55FC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F39DD-824E-4AEF-9901-1437923F2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417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DE277-A6B5-4E1A-636A-362020C1D120}"/>
              </a:ext>
            </a:extLst>
          </p:cNvPr>
          <p:cNvSpPr/>
          <p:nvPr/>
        </p:nvSpPr>
        <p:spPr>
          <a:xfrm>
            <a:off x="0" y="0"/>
            <a:ext cx="9001125" cy="5040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6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DBE5877-C454-98B2-2B65-63A79EB6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/>
          <a:stretch>
            <a:fillRect/>
          </a:stretch>
        </p:blipFill>
        <p:spPr bwMode="auto">
          <a:xfrm>
            <a:off x="0" y="0"/>
            <a:ext cx="90011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131" y="168011"/>
            <a:ext cx="7500938" cy="840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56" y="1344084"/>
            <a:ext cx="8101013" cy="315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45167F2-70CA-D219-34E5-E22E8B2D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1B0B-8E45-4ED7-B62F-50B6AEF4EBF1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81310B-C327-0753-77A4-9F6F5C1C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8E8EE14-DB22-BFE3-4EC1-13337B7D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03C52-0957-429C-A80A-8F24C4C2A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153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CD6AD-4552-BC77-6AAC-8880CB59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683F-5A0E-4F0C-9A0E-E95B189D6CC8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0A387-FCA7-7E77-5ED3-699C19E6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6BBF3-0FC5-2CA5-A679-084A6575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8DE27-E38D-441E-9318-FBDEDF851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37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7C47-F251-4350-8332-D485DEB7A18E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D17073-45CB-405C-8B70-E87F868AB016}"/>
              </a:ext>
            </a:extLst>
          </p:cNvPr>
          <p:cNvSpPr/>
          <p:nvPr userDrawn="1"/>
        </p:nvSpPr>
        <p:spPr>
          <a:xfrm>
            <a:off x="0" y="0"/>
            <a:ext cx="9001125" cy="5040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6"/>
          </a:p>
        </p:txBody>
      </p:sp>
      <p:pic>
        <p:nvPicPr>
          <p:cNvPr id="5" name="Picture 10" descr="PPP_SGLOB_TLE_Western_Hemishpere.png">
            <a:extLst>
              <a:ext uri="{FF2B5EF4-FFF2-40B4-BE49-F238E27FC236}">
                <a16:creationId xmlns:a16="http://schemas.microsoft.com/office/drawing/2014/main" id="{510835A7-75B7-6499-C5C5-89E12078A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E1334B3-3F89-6451-B571-AB6DB2DD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934F-FA8E-413E-A49C-D928F7BDD000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245A85-9226-7594-E030-33D450BD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49F4B6-AE22-799C-273D-924BE1B9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3809A-EFB8-4E7A-AE80-655DBBECA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04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27" y="3238868"/>
            <a:ext cx="7650956" cy="1001062"/>
          </a:xfrm>
        </p:spPr>
        <p:txBody>
          <a:bodyPr anchor="t"/>
          <a:lstStyle>
            <a:lvl1pPr algn="l">
              <a:defRPr sz="294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027" y="2136300"/>
            <a:ext cx="7650956" cy="1102568"/>
          </a:xfrm>
        </p:spPr>
        <p:txBody>
          <a:bodyPr anchor="b"/>
          <a:lstStyle>
            <a:lvl1pPr marL="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1pPr>
            <a:lvl2pPr marL="33604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029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029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029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029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029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0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73178-AB47-7AC6-8982-711A5CD2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76BF-F094-48BD-B779-D731B67C9805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84FDF-B9C4-CECF-C311-4E046A84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E6B12-EC8E-B408-1044-BDED3AAD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ABF9C-33C9-4D2C-A8B0-CBBA3A9EB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14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058"/>
            </a:lvl1pPr>
            <a:lvl2pPr>
              <a:defRPr sz="1764"/>
            </a:lvl2pPr>
            <a:lvl3pPr>
              <a:defRPr sz="1470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058"/>
            </a:lvl1pPr>
            <a:lvl2pPr>
              <a:defRPr sz="1764"/>
            </a:lvl2pPr>
            <a:lvl3pPr>
              <a:defRPr sz="1470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048085-9A5A-0702-7F96-5B27FBDC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1659-7911-457F-A6B9-C3E986533A96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2729A6-6176-59F5-8DAF-D166A6FD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EBC0FB-E989-117D-EAC6-1702CDBC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3420A-BE18-46E8-BEAA-CFA20E745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359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1764"/>
            </a:lvl1pPr>
            <a:lvl2pPr>
              <a:defRPr sz="1470"/>
            </a:lvl2pPr>
            <a:lvl3pPr>
              <a:defRPr sz="1323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1764"/>
            </a:lvl1pPr>
            <a:lvl2pPr>
              <a:defRPr sz="1470"/>
            </a:lvl2pPr>
            <a:lvl3pPr>
              <a:defRPr sz="1323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FC5A1-65E2-E105-0D5D-C02DF51E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2B95-D12D-44DF-A4E1-E960620EC8AD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7025F4-D26B-5001-B7BA-2541B77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8B838F-0313-633A-06B9-C0EDB5EE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74AF7-4403-4155-A672-171C533DC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201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5B64E5-A67E-CF8D-5C5C-C20BD5FD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C993-590C-4BB2-B74E-EE0FEDEB920F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C31867-659D-E3BE-873E-F01E1162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C4FF1C-4F44-D1D8-184C-D67225F8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9861-B504-4F34-AA8A-760407DFD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932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4487A4-B608-84C3-A90F-27772EB2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C099-CD0C-4F64-8F9B-2DFC3233F8CA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7B1A18-442F-759B-8E94-7985E4E6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6AE433-D619-730F-2F71-2E8C21C4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6B71F-E459-443C-9A67-96E76F8D8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360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4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029"/>
            </a:lvl1pPr>
            <a:lvl2pPr marL="336042" indent="0">
              <a:buNone/>
              <a:defRPr sz="882"/>
            </a:lvl2pPr>
            <a:lvl3pPr marL="672084" indent="0">
              <a:buNone/>
              <a:defRPr sz="735"/>
            </a:lvl3pPr>
            <a:lvl4pPr marL="1008126" indent="0">
              <a:buNone/>
              <a:defRPr sz="662"/>
            </a:lvl4pPr>
            <a:lvl5pPr marL="1344168" indent="0">
              <a:buNone/>
              <a:defRPr sz="662"/>
            </a:lvl5pPr>
            <a:lvl6pPr marL="1680210" indent="0">
              <a:buNone/>
              <a:defRPr sz="662"/>
            </a:lvl6pPr>
            <a:lvl7pPr marL="2016252" indent="0">
              <a:buNone/>
              <a:defRPr sz="662"/>
            </a:lvl7pPr>
            <a:lvl8pPr marL="2352294" indent="0">
              <a:buNone/>
              <a:defRPr sz="662"/>
            </a:lvl8pPr>
            <a:lvl9pPr marL="2688336" indent="0">
              <a:buNone/>
              <a:defRPr sz="6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AA03FF-483E-6707-7E96-F9CDCB28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051E-FF13-4937-9A00-38C674EC42EE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863F40-7A92-CD13-D30D-9DF39F0D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034FB7-1CDF-93E4-6F36-94148F83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03A3A-3D3C-4F03-9FF1-D48C163CE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8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4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 rtlCol="0">
            <a:normAutofit/>
          </a:bodyPr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029"/>
            </a:lvl1pPr>
            <a:lvl2pPr marL="336042" indent="0">
              <a:buNone/>
              <a:defRPr sz="882"/>
            </a:lvl2pPr>
            <a:lvl3pPr marL="672084" indent="0">
              <a:buNone/>
              <a:defRPr sz="735"/>
            </a:lvl3pPr>
            <a:lvl4pPr marL="1008126" indent="0">
              <a:buNone/>
              <a:defRPr sz="662"/>
            </a:lvl4pPr>
            <a:lvl5pPr marL="1344168" indent="0">
              <a:buNone/>
              <a:defRPr sz="662"/>
            </a:lvl5pPr>
            <a:lvl6pPr marL="1680210" indent="0">
              <a:buNone/>
              <a:defRPr sz="662"/>
            </a:lvl6pPr>
            <a:lvl7pPr marL="2016252" indent="0">
              <a:buNone/>
              <a:defRPr sz="662"/>
            </a:lvl7pPr>
            <a:lvl8pPr marL="2352294" indent="0">
              <a:buNone/>
              <a:defRPr sz="662"/>
            </a:lvl8pPr>
            <a:lvl9pPr marL="2688336" indent="0">
              <a:buNone/>
              <a:defRPr sz="6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403492-5E2C-6CDE-F957-E6C269AC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A70F-2F5B-47AB-B4AC-BC3750B7DC91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AA52DE-62FC-5AA4-3A29-A402ED6A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4D79B5-65B2-30DC-BCB5-CD7E835B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3AD6A-8908-47DC-9641-B96DEA72F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07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63F4-FEE6-430D-4B0D-136DB246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98FD-64AD-40D2-9D14-2F6E228BDBBD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C383-2FD3-1DDB-3E0D-FFF1FADF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D89EE-3396-2487-1876-F4660DC4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0AE2C-6CB0-478D-9C37-6CF60215A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498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E69C0-06F7-9AC4-3615-2D5519B91427}"/>
              </a:ext>
            </a:extLst>
          </p:cNvPr>
          <p:cNvSpPr/>
          <p:nvPr/>
        </p:nvSpPr>
        <p:spPr>
          <a:xfrm>
            <a:off x="0" y="0"/>
            <a:ext cx="9001125" cy="5040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6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D0E732B-6EA3-0D61-C7AB-621AA6CA8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6" y="-4667"/>
            <a:ext cx="9019877" cy="504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201847"/>
            <a:ext cx="1650206" cy="43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028" y="201847"/>
            <a:ext cx="6900863" cy="43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A1C778-241C-B3FB-7741-49DCD23C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B64A-4BEB-434F-818B-399CD9341A79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C8C189-9F52-CE78-9AB6-050A2339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C3B0CA-93C4-7C13-A625-D5F780A8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01310-CB83-4E32-8994-F040E6F70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63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027" y="3238868"/>
            <a:ext cx="7650956" cy="100106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1027" y="2136300"/>
            <a:ext cx="7650956" cy="11025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04C8-FFDA-41A7-9215-E6762AEC36F2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8D79-5611-42F6-A806-25B35BF4E175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9FFC-4383-4064-99C4-40DAF5130684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6F33-F661-4FCB-8A9C-5BA059048E19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146" y="492188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7044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2FFD-942B-4682-A071-AC13BA5AB07B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413-3B59-4461-8747-95D2E21E3021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2F7C-04F8-4245-BF07-E2FBBC917F22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A489-30D8-45B5-851D-579B8128978F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defTabSz="802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60" indent="-300860" algn="l" defTabSz="8022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864" indent="-250717" algn="l" defTabSz="802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68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015" indent="-200574" algn="l" defTabSz="802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163" indent="-200574" algn="l" defTabSz="802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8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/>
  <p:txStyles>
    <p:titleStyle>
      <a:lvl1pPr algn="ctr" defTabSz="80220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25" indent="-300825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789" indent="-250688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752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853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9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0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157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59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360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01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02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04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405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506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607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708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8809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85B4EB-3074-95DB-111E-CB7C7663AC46}"/>
              </a:ext>
            </a:extLst>
          </p:cNvPr>
          <p:cNvSpPr/>
          <p:nvPr/>
        </p:nvSpPr>
        <p:spPr>
          <a:xfrm>
            <a:off x="0" y="0"/>
            <a:ext cx="9001125" cy="5040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6"/>
          </a:p>
        </p:txBody>
      </p:sp>
      <p:pic>
        <p:nvPicPr>
          <p:cNvPr id="1027" name="Picture 8" descr="Microsoft_2007__TXT_02.png">
            <a:extLst>
              <a:ext uri="{FF2B5EF4-FFF2-40B4-BE49-F238E27FC236}">
                <a16:creationId xmlns:a16="http://schemas.microsoft.com/office/drawing/2014/main" id="{B4132B62-9901-F707-3AE2-75990064D4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78D23-E015-4269-6525-FFCFA518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56" y="168011"/>
            <a:ext cx="8101013" cy="840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D71933F-81E7-D543-78CC-06A76C9FE8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056" y="1232077"/>
            <a:ext cx="8101013" cy="327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13A3D-FB30-A7B5-8950-AD40C1E7D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82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4B0A47-D859-4503-8A53-6F845AD90AEA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BDD02-4FE8-B0F8-A275-AEB25827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82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A0A42-7DDA-1F71-81CE-A16BF6FC4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82">
                <a:solidFill>
                  <a:srgbClr val="898989"/>
                </a:solidFill>
              </a:defRPr>
            </a:lvl1pPr>
          </a:lstStyle>
          <a:p>
            <a:fld id="{B951F416-59F5-4DCC-A169-D81FC26D0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9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lang="en-US" sz="3234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34" b="1">
          <a:solidFill>
            <a:schemeClr val="bg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34" b="1">
          <a:solidFill>
            <a:schemeClr val="bg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34" b="1">
          <a:solidFill>
            <a:schemeClr val="bg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34" b="1">
          <a:solidFill>
            <a:schemeClr val="bg1"/>
          </a:solidFill>
          <a:latin typeface="Calibri" panose="020F0502020204030204" pitchFamily="34" charset="0"/>
        </a:defRPr>
      </a:lvl5pPr>
      <a:lvl6pPr marL="336042" algn="ctr" rtl="0" fontAlgn="base">
        <a:spcBef>
          <a:spcPct val="0"/>
        </a:spcBef>
        <a:spcAft>
          <a:spcPct val="0"/>
        </a:spcAft>
        <a:defRPr sz="3234" b="1">
          <a:solidFill>
            <a:schemeClr val="bg1"/>
          </a:solidFill>
          <a:latin typeface="Calibri" panose="020F0502020204030204" pitchFamily="34" charset="0"/>
        </a:defRPr>
      </a:lvl6pPr>
      <a:lvl7pPr marL="672084" algn="ctr" rtl="0" fontAlgn="base">
        <a:spcBef>
          <a:spcPct val="0"/>
        </a:spcBef>
        <a:spcAft>
          <a:spcPct val="0"/>
        </a:spcAft>
        <a:defRPr sz="3234" b="1">
          <a:solidFill>
            <a:schemeClr val="bg1"/>
          </a:solidFill>
          <a:latin typeface="Calibri" panose="020F0502020204030204" pitchFamily="34" charset="0"/>
        </a:defRPr>
      </a:lvl7pPr>
      <a:lvl8pPr marL="1008126" algn="ctr" rtl="0" fontAlgn="base">
        <a:spcBef>
          <a:spcPct val="0"/>
        </a:spcBef>
        <a:spcAft>
          <a:spcPct val="0"/>
        </a:spcAft>
        <a:defRPr sz="3234" b="1">
          <a:solidFill>
            <a:schemeClr val="bg1"/>
          </a:solidFill>
          <a:latin typeface="Calibri" panose="020F0502020204030204" pitchFamily="34" charset="0"/>
        </a:defRPr>
      </a:lvl8pPr>
      <a:lvl9pPr marL="1344168" algn="ctr" rtl="0" fontAlgn="base">
        <a:spcBef>
          <a:spcPct val="0"/>
        </a:spcBef>
        <a:spcAft>
          <a:spcPct val="0"/>
        </a:spcAft>
        <a:defRPr sz="3234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252032" indent="-25203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1pPr>
      <a:lvl2pPr marL="546068" indent="-210026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58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70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spcBef>
          <a:spcPct val="20000"/>
        </a:spcBef>
        <a:buFont typeface="Arial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spcBef>
          <a:spcPct val="20000"/>
        </a:spcBef>
        <a:buFont typeface="Arial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spcBef>
          <a:spcPct val="20000"/>
        </a:spcBef>
        <a:buFont typeface="Arial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spcBef>
          <a:spcPct val="20000"/>
        </a:spcBef>
        <a:buFont typeface="Arial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5383298" y="100339"/>
            <a:ext cx="3448053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4400" dirty="0">
                <a:solidFill>
                  <a:srgbClr val="03B2F2"/>
                </a:solidFill>
                <a:latin typeface="+mn-lt"/>
                <a:ea typeface="+mn-ea"/>
                <a:cs typeface="+mn-ea"/>
                <a:sym typeface="+mn-lt"/>
              </a:rPr>
              <a:t>Lesson no 5 </a:t>
            </a:r>
            <a:endParaRPr lang="zh-CN" altLang="en-US" sz="4400" dirty="0">
              <a:solidFill>
                <a:srgbClr val="03B2F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348434" y="2278473"/>
            <a:ext cx="5482917" cy="9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dist"/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ELECTROMAGNETIC SPECTRUM</a:t>
            </a:r>
            <a:endParaRPr lang="zh-CN" altLang="en-US" sz="3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>
            <a:cxnSpLocks/>
          </p:cNvCxnSpPr>
          <p:nvPr/>
        </p:nvCxnSpPr>
        <p:spPr>
          <a:xfrm>
            <a:off x="3348434" y="2808188"/>
            <a:ext cx="5482917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DF811-C352-F811-A0FE-BE09E8BE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03E-E0CD-4738-82F9-F92BFABFCC7C}" type="datetime3">
              <a:rPr lang="en-US" altLang="zh-CN" smtClean="0">
                <a:solidFill>
                  <a:schemeClr val="bg1"/>
                </a:solidFill>
              </a:rPr>
              <a:t>8 September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7F78D-8B71-A5ED-0761-E6977BFE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3A4EA-5497-8A31-243D-57338DA5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1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/>
              <a:t>Electronic Warfare</a:t>
            </a:r>
            <a:endParaRPr lang="zh-CN" altLang="en-US" dirty="0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85F8A6C3-ADF8-382E-D9F9-71D512C99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7" y="49213"/>
            <a:ext cx="6567290" cy="4890761"/>
          </a:xfrm>
          <a:prstGeom prst="rect">
            <a:avLst/>
          </a:prstGeom>
          <a:noFill/>
        </p:spPr>
      </p:pic>
      <p:sp>
        <p:nvSpPr>
          <p:cNvPr id="19" name="Date Placeholder 18" hidden="1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2602FD2-06F2-4351-A0C8-4293A9749955}" type="datetime3">
              <a:rPr lang="en-US" altLang="zh-CN" smtClean="0"/>
              <a:pPr>
                <a:spcAft>
                  <a:spcPts val="600"/>
                </a:spcAft>
              </a:pPr>
              <a:t>8 September 2022</a:t>
            </a:fld>
            <a:endParaRPr lang="zh-CN" altLang="en-US"/>
          </a:p>
        </p:txBody>
      </p:sp>
      <p:sp>
        <p:nvSpPr>
          <p:cNvPr id="21" name="Slide Number Placeholder 20" hidden="1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913308-F349-4B6D-A68A-DD1791B4A57B}" type="slidenum">
              <a:rPr lang="zh-CN" altLang="en-US" smtClean="0"/>
              <a:pPr>
                <a:spcAft>
                  <a:spcPts val="600"/>
                </a:spcAft>
              </a:pPr>
              <a:t>10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46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5F0A932-9A80-F6D0-FBB7-A954297ED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20" r="1" b="11019"/>
          <a:stretch/>
        </p:blipFill>
        <p:spPr>
          <a:xfrm>
            <a:off x="20" y="10"/>
            <a:ext cx="9001105" cy="5040303"/>
          </a:xfrm>
          <a:prstGeom prst="rect">
            <a:avLst/>
          </a:prstGeom>
          <a:noFill/>
        </p:spPr>
      </p:pic>
      <p:sp>
        <p:nvSpPr>
          <p:cNvPr id="19" name="Date Placeholder 18" hidden="1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2602FD2-06F2-4351-A0C8-4293A9749955}" type="datetime3">
              <a:rPr lang="en-US" altLang="zh-CN" smtClean="0"/>
              <a:pPr>
                <a:spcAft>
                  <a:spcPts val="600"/>
                </a:spcAft>
              </a:pPr>
              <a:t>8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 hidden="1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913308-F349-4B6D-A68A-DD1791B4A57B}" type="slidenum">
              <a:rPr lang="zh-CN" altLang="en-US" smtClean="0"/>
              <a:pPr>
                <a:spcAft>
                  <a:spcPts val="600"/>
                </a:spcAft>
              </a:pPr>
              <a:t>11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7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474599" y="2143411"/>
            <a:ext cx="5040560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EMS Operations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8 September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12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>
            <a:extLst>
              <a:ext uri="{FF2B5EF4-FFF2-40B4-BE49-F238E27FC236}">
                <a16:creationId xmlns:a16="http://schemas.microsoft.com/office/drawing/2014/main" id="{B253028A-5265-A881-0B27-05EC6474C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354" y="514532"/>
            <a:ext cx="6221052" cy="4525780"/>
          </a:xfrm>
          <a:prstGeom prst="ellipse">
            <a:avLst/>
          </a:prstGeom>
          <a:solidFill>
            <a:srgbClr val="00CCFF">
              <a:alpha val="6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72084">
              <a:defRPr/>
            </a:pPr>
            <a:endParaRPr lang="ro-RO" sz="1323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panose="020B0604020202020204" pitchFamily="34" charset="0"/>
            </a:endParaRPr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80D37144-F29E-9202-929A-9531EC2F9633}"/>
              </a:ext>
            </a:extLst>
          </p:cNvPr>
          <p:cNvGrpSpPr>
            <a:grpSpLocks/>
          </p:cNvGrpSpPr>
          <p:nvPr/>
        </p:nvGrpSpPr>
        <p:grpSpPr bwMode="auto">
          <a:xfrm>
            <a:off x="2133249" y="939225"/>
            <a:ext cx="4760295" cy="4007748"/>
            <a:chOff x="851" y="805"/>
            <a:chExt cx="4080" cy="3435"/>
          </a:xfrm>
        </p:grpSpPr>
        <p:sp>
          <p:nvSpPr>
            <p:cNvPr id="19511" name="Oval 4">
              <a:extLst>
                <a:ext uri="{FF2B5EF4-FFF2-40B4-BE49-F238E27FC236}">
                  <a16:creationId xmlns:a16="http://schemas.microsoft.com/office/drawing/2014/main" id="{74DC263A-501A-CEC7-EC00-B0AF79147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805"/>
              <a:ext cx="4080" cy="3435"/>
            </a:xfrm>
            <a:prstGeom prst="ellipse">
              <a:avLst/>
            </a:prstGeom>
            <a:solidFill>
              <a:srgbClr val="005A5C">
                <a:alpha val="6588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61" name="Text Box 5">
              <a:extLst>
                <a:ext uri="{FF2B5EF4-FFF2-40B4-BE49-F238E27FC236}">
                  <a16:creationId xmlns:a16="http://schemas.microsoft.com/office/drawing/2014/main" id="{A9F8C60F-76ED-E624-0819-65FBDAC18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7" y="1026"/>
              <a:ext cx="201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72084">
                <a:defRPr/>
              </a:pPr>
              <a:r>
                <a:rPr lang="en-US" sz="1397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EM Spectrum Operations</a:t>
              </a:r>
            </a:p>
          </p:txBody>
        </p:sp>
      </p:grpSp>
      <p:grpSp>
        <p:nvGrpSpPr>
          <p:cNvPr id="45062" name="Group 6">
            <a:extLst>
              <a:ext uri="{FF2B5EF4-FFF2-40B4-BE49-F238E27FC236}">
                <a16:creationId xmlns:a16="http://schemas.microsoft.com/office/drawing/2014/main" id="{954A136B-A686-1092-A49C-8AE93CBA86A8}"/>
              </a:ext>
            </a:extLst>
          </p:cNvPr>
          <p:cNvGrpSpPr>
            <a:grpSpLocks/>
          </p:cNvGrpSpPr>
          <p:nvPr/>
        </p:nvGrpSpPr>
        <p:grpSpPr bwMode="auto">
          <a:xfrm>
            <a:off x="1140354" y="1827113"/>
            <a:ext cx="1731441" cy="1692939"/>
            <a:chOff x="0" y="1625"/>
            <a:chExt cx="1484" cy="1451"/>
          </a:xfrm>
        </p:grpSpPr>
        <p:sp>
          <p:nvSpPr>
            <p:cNvPr id="19509" name="Oval 7">
              <a:extLst>
                <a:ext uri="{FF2B5EF4-FFF2-40B4-BE49-F238E27FC236}">
                  <a16:creationId xmlns:a16="http://schemas.microsoft.com/office/drawing/2014/main" id="{4C4CF5CF-0074-9B47-BD88-9F5B9BADD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25"/>
              <a:ext cx="1484" cy="1451"/>
            </a:xfrm>
            <a:prstGeom prst="ellipse">
              <a:avLst/>
            </a:prstGeom>
            <a:solidFill>
              <a:srgbClr val="FFFF00">
                <a:alpha val="7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64" name="Text Box 8">
              <a:extLst>
                <a:ext uri="{FF2B5EF4-FFF2-40B4-BE49-F238E27FC236}">
                  <a16:creationId xmlns:a16="http://schemas.microsoft.com/office/drawing/2014/main" id="{D0D8F143-45A6-75B5-EE66-99390ABFD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" y="1878"/>
              <a:ext cx="9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FF">
                      <a:alpha val="5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72084">
                <a:defRPr/>
              </a:pPr>
              <a:r>
                <a:rPr lang="en-US" sz="1764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EW Ops</a:t>
              </a:r>
            </a:p>
          </p:txBody>
        </p:sp>
      </p:grpSp>
      <p:grpSp>
        <p:nvGrpSpPr>
          <p:cNvPr id="45065" name="Group 9">
            <a:extLst>
              <a:ext uri="{FF2B5EF4-FFF2-40B4-BE49-F238E27FC236}">
                <a16:creationId xmlns:a16="http://schemas.microsoft.com/office/drawing/2014/main" id="{6A9EE9E9-725F-4304-A79B-759CDB5CABBD}"/>
              </a:ext>
            </a:extLst>
          </p:cNvPr>
          <p:cNvGrpSpPr>
            <a:grpSpLocks/>
          </p:cNvGrpSpPr>
          <p:nvPr/>
        </p:nvGrpSpPr>
        <p:grpSpPr bwMode="auto">
          <a:xfrm>
            <a:off x="1742391" y="2523657"/>
            <a:ext cx="547201" cy="410692"/>
            <a:chOff x="515" y="2251"/>
            <a:chExt cx="468" cy="355"/>
          </a:xfrm>
        </p:grpSpPr>
        <p:sp>
          <p:nvSpPr>
            <p:cNvPr id="19507" name="Oval 10">
              <a:extLst>
                <a:ext uri="{FF2B5EF4-FFF2-40B4-BE49-F238E27FC236}">
                  <a16:creationId xmlns:a16="http://schemas.microsoft.com/office/drawing/2014/main" id="{F0F10F0D-505F-3414-302F-9160E7BA0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2251"/>
              <a:ext cx="468" cy="355"/>
            </a:xfrm>
            <a:prstGeom prst="ellipse">
              <a:avLst/>
            </a:prstGeom>
            <a:solidFill>
              <a:srgbClr val="D6FA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67" name="Text Box 11">
              <a:extLst>
                <a:ext uri="{FF2B5EF4-FFF2-40B4-BE49-F238E27FC236}">
                  <a16:creationId xmlns:a16="http://schemas.microsoft.com/office/drawing/2014/main" id="{BF223578-7321-22E3-AD50-D9469B819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" y="2305"/>
              <a:ext cx="35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5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72084">
                <a:defRPr/>
              </a:pPr>
              <a:r>
                <a:rPr lang="en-US" sz="1323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EP</a:t>
              </a:r>
            </a:p>
          </p:txBody>
        </p:sp>
      </p:grpSp>
      <p:sp>
        <p:nvSpPr>
          <p:cNvPr id="45068" name="Text Box 12">
            <a:extLst>
              <a:ext uri="{FF2B5EF4-FFF2-40B4-BE49-F238E27FC236}">
                <a16:creationId xmlns:a16="http://schemas.microsoft.com/office/drawing/2014/main" id="{A770F3BB-3DA7-163F-5E5D-C05A7AFE2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910" y="725712"/>
            <a:ext cx="4451109" cy="2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72084">
              <a:defRPr/>
            </a:pPr>
            <a:r>
              <a:rPr lang="en-US" sz="1323" b="1">
                <a:solidFill>
                  <a:srgbClr val="0461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anose="020B0604020202020204" pitchFamily="34" charset="0"/>
              </a:rPr>
              <a:t>EM Spectrum Operational Environment</a:t>
            </a:r>
          </a:p>
        </p:txBody>
      </p: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4FA4CB47-11AF-76F2-E32A-76F7C0842A6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84542" y="0"/>
            <a:ext cx="6048375" cy="46902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058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Electromagnetic Spectrum Operations</a:t>
            </a:r>
          </a:p>
        </p:txBody>
      </p:sp>
      <p:grpSp>
        <p:nvGrpSpPr>
          <p:cNvPr id="19464" name="Group 14">
            <a:extLst>
              <a:ext uri="{FF2B5EF4-FFF2-40B4-BE49-F238E27FC236}">
                <a16:creationId xmlns:a16="http://schemas.microsoft.com/office/drawing/2014/main" id="{16466A2A-1BD3-3A73-A3FC-1E666B177F15}"/>
              </a:ext>
            </a:extLst>
          </p:cNvPr>
          <p:cNvGrpSpPr>
            <a:grpSpLocks/>
          </p:cNvGrpSpPr>
          <p:nvPr/>
        </p:nvGrpSpPr>
        <p:grpSpPr bwMode="auto">
          <a:xfrm>
            <a:off x="4128372" y="3224867"/>
            <a:ext cx="1624101" cy="1341750"/>
            <a:chOff x="2561" y="2764"/>
            <a:chExt cx="1392" cy="1150"/>
          </a:xfrm>
        </p:grpSpPr>
        <p:sp>
          <p:nvSpPr>
            <p:cNvPr id="19505" name="Oval 15">
              <a:extLst>
                <a:ext uri="{FF2B5EF4-FFF2-40B4-BE49-F238E27FC236}">
                  <a16:creationId xmlns:a16="http://schemas.microsoft.com/office/drawing/2014/main" id="{632992AD-3673-1B67-A287-78FE44BF3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2764"/>
              <a:ext cx="1392" cy="1150"/>
            </a:xfrm>
            <a:prstGeom prst="ellipse">
              <a:avLst/>
            </a:prstGeom>
            <a:solidFill>
              <a:srgbClr val="FF9900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72" name="Text Box 16">
              <a:extLst>
                <a:ext uri="{FF2B5EF4-FFF2-40B4-BE49-F238E27FC236}">
                  <a16:creationId xmlns:a16="http://schemas.microsoft.com/office/drawing/2014/main" id="{37D239E6-BA48-1A7C-5BB3-3B963340E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313"/>
              <a:ext cx="58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72084">
                <a:defRPr/>
              </a:pPr>
              <a:r>
                <a:rPr lang="en-US" sz="1323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Policy</a:t>
              </a:r>
            </a:p>
          </p:txBody>
        </p:sp>
      </p:grpSp>
      <p:grpSp>
        <p:nvGrpSpPr>
          <p:cNvPr id="19465" name="Group 17">
            <a:extLst>
              <a:ext uri="{FF2B5EF4-FFF2-40B4-BE49-F238E27FC236}">
                <a16:creationId xmlns:a16="http://schemas.microsoft.com/office/drawing/2014/main" id="{CD6C27D5-5185-088D-6FB1-97BE71565318}"/>
              </a:ext>
            </a:extLst>
          </p:cNvPr>
          <p:cNvGrpSpPr>
            <a:grpSpLocks/>
          </p:cNvGrpSpPr>
          <p:nvPr/>
        </p:nvGrpSpPr>
        <p:grpSpPr bwMode="auto">
          <a:xfrm>
            <a:off x="4108538" y="1510927"/>
            <a:ext cx="1568097" cy="1292747"/>
            <a:chOff x="2544" y="1295"/>
            <a:chExt cx="1344" cy="1108"/>
          </a:xfrm>
        </p:grpSpPr>
        <p:sp>
          <p:nvSpPr>
            <p:cNvPr id="19503" name="Oval 18">
              <a:extLst>
                <a:ext uri="{FF2B5EF4-FFF2-40B4-BE49-F238E27FC236}">
                  <a16:creationId xmlns:a16="http://schemas.microsoft.com/office/drawing/2014/main" id="{13A2EFD8-AF2B-3DD7-280C-6F06F48AF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295"/>
              <a:ext cx="1344" cy="1108"/>
            </a:xfrm>
            <a:prstGeom prst="ellipse">
              <a:avLst/>
            </a:prstGeom>
            <a:solidFill>
              <a:srgbClr val="FF6600">
                <a:alpha val="7411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75" name="Text Box 19">
              <a:extLst>
                <a:ext uri="{FF2B5EF4-FFF2-40B4-BE49-F238E27FC236}">
                  <a16:creationId xmlns:a16="http://schemas.microsoft.com/office/drawing/2014/main" id="{82EFB5FF-BEEC-6E9C-1D1E-E69BFF96A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6" y="1367"/>
              <a:ext cx="1064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672084">
                <a:defRPr/>
              </a:pPr>
              <a:r>
                <a:rPr lang="en-US" sz="1323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Host Nation</a:t>
              </a:r>
            </a:p>
            <a:p>
              <a:pPr algn="ctr" defTabSz="672084">
                <a:defRPr/>
              </a:pPr>
              <a:r>
                <a:rPr lang="en-US" sz="1323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Coordination</a:t>
              </a:r>
            </a:p>
          </p:txBody>
        </p:sp>
      </p:grpSp>
      <p:grpSp>
        <p:nvGrpSpPr>
          <p:cNvPr id="45076" name="Group 20">
            <a:extLst>
              <a:ext uri="{FF2B5EF4-FFF2-40B4-BE49-F238E27FC236}">
                <a16:creationId xmlns:a16="http://schemas.microsoft.com/office/drawing/2014/main" id="{2B0D18C0-FC40-B1CC-31A4-0253B7206972}"/>
              </a:ext>
            </a:extLst>
          </p:cNvPr>
          <p:cNvGrpSpPr>
            <a:grpSpLocks/>
          </p:cNvGrpSpPr>
          <p:nvPr/>
        </p:nvGrpSpPr>
        <p:grpSpPr bwMode="auto">
          <a:xfrm>
            <a:off x="4527398" y="2170134"/>
            <a:ext cx="2296142" cy="1838781"/>
            <a:chOff x="2880" y="1807"/>
            <a:chExt cx="1968" cy="1576"/>
          </a:xfrm>
        </p:grpSpPr>
        <p:sp>
          <p:nvSpPr>
            <p:cNvPr id="19501" name="Oval 21">
              <a:extLst>
                <a:ext uri="{FF2B5EF4-FFF2-40B4-BE49-F238E27FC236}">
                  <a16:creationId xmlns:a16="http://schemas.microsoft.com/office/drawing/2014/main" id="{93AA1491-B02A-B9A7-046C-B9FBACE79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807"/>
              <a:ext cx="1968" cy="1576"/>
            </a:xfrm>
            <a:prstGeom prst="ellipse">
              <a:avLst/>
            </a:prstGeom>
            <a:solidFill>
              <a:srgbClr val="3366FF">
                <a:alpha val="749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78" name="Text Box 22">
              <a:extLst>
                <a:ext uri="{FF2B5EF4-FFF2-40B4-BE49-F238E27FC236}">
                  <a16:creationId xmlns:a16="http://schemas.microsoft.com/office/drawing/2014/main" id="{76F37194-311F-FFBA-4237-BFB817E1C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348"/>
              <a:ext cx="1072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>
                      <a:alpha val="75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672084">
                <a:defRPr/>
              </a:pPr>
              <a:r>
                <a:rPr lang="en-US" sz="1323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Frequency</a:t>
              </a:r>
            </a:p>
            <a:p>
              <a:pPr algn="ctr" defTabSz="672084">
                <a:defRPr/>
              </a:pPr>
              <a:r>
                <a:rPr lang="en-US" sz="1323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Assignments</a:t>
              </a:r>
            </a:p>
          </p:txBody>
        </p:sp>
      </p:grpSp>
      <p:grpSp>
        <p:nvGrpSpPr>
          <p:cNvPr id="19467" name="Group 23">
            <a:extLst>
              <a:ext uri="{FF2B5EF4-FFF2-40B4-BE49-F238E27FC236}">
                <a16:creationId xmlns:a16="http://schemas.microsoft.com/office/drawing/2014/main" id="{7444EA4F-8428-2EFB-4B6C-B2774DB0364F}"/>
              </a:ext>
            </a:extLst>
          </p:cNvPr>
          <p:cNvGrpSpPr>
            <a:grpSpLocks/>
          </p:cNvGrpSpPr>
          <p:nvPr/>
        </p:nvGrpSpPr>
        <p:grpSpPr bwMode="auto">
          <a:xfrm>
            <a:off x="2128582" y="1682437"/>
            <a:ext cx="2800174" cy="2534157"/>
            <a:chOff x="864" y="1152"/>
            <a:chExt cx="2400" cy="2448"/>
          </a:xfrm>
        </p:grpSpPr>
        <p:sp>
          <p:nvSpPr>
            <p:cNvPr id="19499" name="Oval 24">
              <a:extLst>
                <a:ext uri="{FF2B5EF4-FFF2-40B4-BE49-F238E27FC236}">
                  <a16:creationId xmlns:a16="http://schemas.microsoft.com/office/drawing/2014/main" id="{4A125090-E869-4DDB-8B27-8ED67B855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152"/>
              <a:ext cx="2400" cy="2448"/>
            </a:xfrm>
            <a:prstGeom prst="ellipse">
              <a:avLst/>
            </a:prstGeom>
            <a:solidFill>
              <a:srgbClr val="9933FF">
                <a:alpha val="7294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81" name="Text Box 25">
              <a:extLst>
                <a:ext uri="{FF2B5EF4-FFF2-40B4-BE49-F238E27FC236}">
                  <a16:creationId xmlns:a16="http://schemas.microsoft.com/office/drawing/2014/main" id="{29D4A9EF-20D2-5E17-BC2A-C39D4B4B1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6" y="2002"/>
              <a:ext cx="1145" cy="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672084">
                <a:defRPr/>
              </a:pPr>
              <a:r>
                <a:rPr lang="en-US" sz="1470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Spectrum </a:t>
              </a:r>
            </a:p>
            <a:p>
              <a:pPr algn="ctr" defTabSz="672084">
                <a:defRPr/>
              </a:pPr>
              <a:r>
                <a:rPr lang="en-US" sz="1470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Management</a:t>
              </a:r>
            </a:p>
            <a:p>
              <a:pPr algn="ctr" defTabSz="672084">
                <a:defRPr/>
              </a:pPr>
              <a:endParaRPr lang="en-US" sz="1764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082" name="Group 26">
            <a:extLst>
              <a:ext uri="{FF2B5EF4-FFF2-40B4-BE49-F238E27FC236}">
                <a16:creationId xmlns:a16="http://schemas.microsoft.com/office/drawing/2014/main" id="{3CF192F2-DC2A-450D-6CA5-9BACCC4BFC28}"/>
              </a:ext>
            </a:extLst>
          </p:cNvPr>
          <p:cNvGrpSpPr>
            <a:grpSpLocks/>
          </p:cNvGrpSpPr>
          <p:nvPr/>
        </p:nvGrpSpPr>
        <p:grpSpPr bwMode="auto">
          <a:xfrm>
            <a:off x="3671013" y="3776738"/>
            <a:ext cx="480696" cy="388524"/>
            <a:chOff x="2169" y="3237"/>
            <a:chExt cx="412" cy="333"/>
          </a:xfrm>
        </p:grpSpPr>
        <p:sp>
          <p:nvSpPr>
            <p:cNvPr id="19497" name="Oval 27">
              <a:extLst>
                <a:ext uri="{FF2B5EF4-FFF2-40B4-BE49-F238E27FC236}">
                  <a16:creationId xmlns:a16="http://schemas.microsoft.com/office/drawing/2014/main" id="{F310FA67-0C40-D482-8249-8F7CD81A7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3237"/>
              <a:ext cx="403" cy="324"/>
            </a:xfrm>
            <a:prstGeom prst="ellipse">
              <a:avLst/>
            </a:prstGeom>
            <a:solidFill>
              <a:srgbClr val="D6FA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84" name="Text Box 28">
              <a:extLst>
                <a:ext uri="{FF2B5EF4-FFF2-40B4-BE49-F238E27FC236}">
                  <a16:creationId xmlns:a16="http://schemas.microsoft.com/office/drawing/2014/main" id="{90F62EAF-C231-4FC6-EAB4-245275D2B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1" y="3258"/>
              <a:ext cx="39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7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672084">
                <a:defRPr/>
              </a:pPr>
              <a:r>
                <a:rPr lang="en-US" sz="882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UAS/</a:t>
              </a:r>
            </a:p>
            <a:p>
              <a:pPr algn="ctr" defTabSz="672084">
                <a:defRPr/>
              </a:pPr>
              <a:r>
                <a:rPr lang="en-US" sz="882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UGS</a:t>
              </a:r>
            </a:p>
          </p:txBody>
        </p:sp>
      </p:grpSp>
      <p:grpSp>
        <p:nvGrpSpPr>
          <p:cNvPr id="45085" name="Group 29">
            <a:extLst>
              <a:ext uri="{FF2B5EF4-FFF2-40B4-BE49-F238E27FC236}">
                <a16:creationId xmlns:a16="http://schemas.microsoft.com/office/drawing/2014/main" id="{9FD0BB94-5618-75C4-37FC-71A236537420}"/>
              </a:ext>
            </a:extLst>
          </p:cNvPr>
          <p:cNvGrpSpPr>
            <a:grpSpLocks/>
          </p:cNvGrpSpPr>
          <p:nvPr/>
        </p:nvGrpSpPr>
        <p:grpSpPr bwMode="auto">
          <a:xfrm>
            <a:off x="2617445" y="3656560"/>
            <a:ext cx="630039" cy="414193"/>
            <a:chOff x="1266" y="3134"/>
            <a:chExt cx="540" cy="355"/>
          </a:xfrm>
        </p:grpSpPr>
        <p:sp>
          <p:nvSpPr>
            <p:cNvPr id="19495" name="Oval 30">
              <a:extLst>
                <a:ext uri="{FF2B5EF4-FFF2-40B4-BE49-F238E27FC236}">
                  <a16:creationId xmlns:a16="http://schemas.microsoft.com/office/drawing/2014/main" id="{915B67FC-C005-A010-EAFD-089D76BC4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" y="3134"/>
              <a:ext cx="422" cy="355"/>
            </a:xfrm>
            <a:prstGeom prst="ellipse">
              <a:avLst/>
            </a:prstGeom>
            <a:solidFill>
              <a:srgbClr val="D6FA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87" name="Text Box 31">
              <a:extLst>
                <a:ext uri="{FF2B5EF4-FFF2-40B4-BE49-F238E27FC236}">
                  <a16:creationId xmlns:a16="http://schemas.microsoft.com/office/drawing/2014/main" id="{F367C221-9937-5ECA-0E95-DCBBF5FEC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6" y="3240"/>
              <a:ext cx="54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7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72084">
                <a:defRPr/>
              </a:pPr>
              <a:r>
                <a:rPr lang="en-US" sz="735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Munitions</a:t>
              </a:r>
            </a:p>
          </p:txBody>
        </p:sp>
      </p:grpSp>
      <p:grpSp>
        <p:nvGrpSpPr>
          <p:cNvPr id="45088" name="Group 32">
            <a:extLst>
              <a:ext uri="{FF2B5EF4-FFF2-40B4-BE49-F238E27FC236}">
                <a16:creationId xmlns:a16="http://schemas.microsoft.com/office/drawing/2014/main" id="{CF84B0C6-38DC-A132-50A9-2036DF2EFB47}"/>
              </a:ext>
            </a:extLst>
          </p:cNvPr>
          <p:cNvGrpSpPr>
            <a:grpSpLocks/>
          </p:cNvGrpSpPr>
          <p:nvPr/>
        </p:nvGrpSpPr>
        <p:grpSpPr bwMode="auto">
          <a:xfrm>
            <a:off x="2323428" y="3383543"/>
            <a:ext cx="516866" cy="378023"/>
            <a:chOff x="1014" y="2900"/>
            <a:chExt cx="443" cy="324"/>
          </a:xfrm>
        </p:grpSpPr>
        <p:sp>
          <p:nvSpPr>
            <p:cNvPr id="19493" name="Oval 33">
              <a:extLst>
                <a:ext uri="{FF2B5EF4-FFF2-40B4-BE49-F238E27FC236}">
                  <a16:creationId xmlns:a16="http://schemas.microsoft.com/office/drawing/2014/main" id="{77CB2C39-F187-3EA9-67BC-C9CC8190A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" y="2900"/>
              <a:ext cx="403" cy="324"/>
            </a:xfrm>
            <a:prstGeom prst="ellipse">
              <a:avLst/>
            </a:prstGeom>
            <a:solidFill>
              <a:srgbClr val="D6FA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90" name="Text Box 34">
              <a:extLst>
                <a:ext uri="{FF2B5EF4-FFF2-40B4-BE49-F238E27FC236}">
                  <a16:creationId xmlns:a16="http://schemas.microsoft.com/office/drawing/2014/main" id="{A3AD9BD4-BB8C-5837-4E9F-F7B63697D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" y="2975"/>
              <a:ext cx="43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7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72084">
                <a:defRPr/>
              </a:pPr>
              <a:r>
                <a:rPr lang="en-US" sz="882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Radar</a:t>
              </a:r>
            </a:p>
          </p:txBody>
        </p:sp>
      </p:grpSp>
      <p:grpSp>
        <p:nvGrpSpPr>
          <p:cNvPr id="45091" name="Group 35">
            <a:extLst>
              <a:ext uri="{FF2B5EF4-FFF2-40B4-BE49-F238E27FC236}">
                <a16:creationId xmlns:a16="http://schemas.microsoft.com/office/drawing/2014/main" id="{00AA1696-F222-DEF9-37E8-4B274BA73845}"/>
              </a:ext>
            </a:extLst>
          </p:cNvPr>
          <p:cNvGrpSpPr>
            <a:grpSpLocks/>
          </p:cNvGrpSpPr>
          <p:nvPr/>
        </p:nvGrpSpPr>
        <p:grpSpPr bwMode="auto">
          <a:xfrm>
            <a:off x="3056141" y="3821071"/>
            <a:ext cx="654542" cy="382690"/>
            <a:chOff x="1642" y="3275"/>
            <a:chExt cx="561" cy="328"/>
          </a:xfrm>
        </p:grpSpPr>
        <p:sp>
          <p:nvSpPr>
            <p:cNvPr id="19491" name="Oval 36">
              <a:extLst>
                <a:ext uri="{FF2B5EF4-FFF2-40B4-BE49-F238E27FC236}">
                  <a16:creationId xmlns:a16="http://schemas.microsoft.com/office/drawing/2014/main" id="{71EEC5E4-75AD-43EA-57CE-4F23711C9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3275"/>
              <a:ext cx="409" cy="324"/>
            </a:xfrm>
            <a:prstGeom prst="ellipse">
              <a:avLst/>
            </a:prstGeom>
            <a:solidFill>
              <a:srgbClr val="D6FA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93" name="Text Box 37">
              <a:extLst>
                <a:ext uri="{FF2B5EF4-FFF2-40B4-BE49-F238E27FC236}">
                  <a16:creationId xmlns:a16="http://schemas.microsoft.com/office/drawing/2014/main" id="{D027F066-CFD0-7A40-4B33-B6C04A799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2" y="3349"/>
              <a:ext cx="561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7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672084">
                <a:defRPr/>
              </a:pPr>
              <a:r>
                <a:rPr lang="en-US" sz="662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Air Defense</a:t>
              </a:r>
            </a:p>
            <a:p>
              <a:pPr algn="ctr" defTabSz="672084">
                <a:defRPr/>
              </a:pPr>
              <a:r>
                <a:rPr lang="en-US" sz="662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IRR</a:t>
              </a:r>
            </a:p>
          </p:txBody>
        </p:sp>
      </p:grpSp>
      <p:grpSp>
        <p:nvGrpSpPr>
          <p:cNvPr id="45094" name="Group 38">
            <a:extLst>
              <a:ext uri="{FF2B5EF4-FFF2-40B4-BE49-F238E27FC236}">
                <a16:creationId xmlns:a16="http://schemas.microsoft.com/office/drawing/2014/main" id="{5EA99566-11E6-03EA-BBA1-A9A18FCF1771}"/>
              </a:ext>
            </a:extLst>
          </p:cNvPr>
          <p:cNvGrpSpPr>
            <a:grpSpLocks/>
          </p:cNvGrpSpPr>
          <p:nvPr/>
        </p:nvGrpSpPr>
        <p:grpSpPr bwMode="auto">
          <a:xfrm>
            <a:off x="3103977" y="1725607"/>
            <a:ext cx="667375" cy="378023"/>
            <a:chOff x="1683" y="1479"/>
            <a:chExt cx="572" cy="324"/>
          </a:xfrm>
        </p:grpSpPr>
        <p:sp>
          <p:nvSpPr>
            <p:cNvPr id="19489" name="Oval 39">
              <a:extLst>
                <a:ext uri="{FF2B5EF4-FFF2-40B4-BE49-F238E27FC236}">
                  <a16:creationId xmlns:a16="http://schemas.microsoft.com/office/drawing/2014/main" id="{AF775FE4-9E04-9D40-9E6F-D761F174B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479"/>
              <a:ext cx="414" cy="324"/>
            </a:xfrm>
            <a:prstGeom prst="ellipse">
              <a:avLst/>
            </a:prstGeom>
            <a:solidFill>
              <a:srgbClr val="D6FA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96" name="Text Box 40">
              <a:extLst>
                <a:ext uri="{FF2B5EF4-FFF2-40B4-BE49-F238E27FC236}">
                  <a16:creationId xmlns:a16="http://schemas.microsoft.com/office/drawing/2014/main" id="{60D95729-4A54-6231-4B55-632E15081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3" y="1559"/>
              <a:ext cx="57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7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72084">
                <a:defRPr/>
              </a:pPr>
              <a:r>
                <a:rPr lang="en-US" sz="735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Navigation</a:t>
              </a:r>
            </a:p>
          </p:txBody>
        </p:sp>
      </p:grpSp>
      <p:grpSp>
        <p:nvGrpSpPr>
          <p:cNvPr id="45097" name="Group 41">
            <a:extLst>
              <a:ext uri="{FF2B5EF4-FFF2-40B4-BE49-F238E27FC236}">
                <a16:creationId xmlns:a16="http://schemas.microsoft.com/office/drawing/2014/main" id="{EDE4B244-6AAA-C8A1-A903-51BC2B4F66CF}"/>
              </a:ext>
            </a:extLst>
          </p:cNvPr>
          <p:cNvGrpSpPr>
            <a:grpSpLocks/>
          </p:cNvGrpSpPr>
          <p:nvPr/>
        </p:nvGrpSpPr>
        <p:grpSpPr bwMode="auto">
          <a:xfrm>
            <a:off x="2658283" y="1920452"/>
            <a:ext cx="617205" cy="378023"/>
            <a:chOff x="1340" y="1692"/>
            <a:chExt cx="529" cy="324"/>
          </a:xfrm>
        </p:grpSpPr>
        <p:sp>
          <p:nvSpPr>
            <p:cNvPr id="19487" name="Oval 42">
              <a:extLst>
                <a:ext uri="{FF2B5EF4-FFF2-40B4-BE49-F238E27FC236}">
                  <a16:creationId xmlns:a16="http://schemas.microsoft.com/office/drawing/2014/main" id="{A469FE7C-8D22-26E6-196E-9D0535971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1692"/>
              <a:ext cx="403" cy="324"/>
            </a:xfrm>
            <a:prstGeom prst="ellipse">
              <a:avLst/>
            </a:prstGeom>
            <a:solidFill>
              <a:srgbClr val="D6FA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99" name="Text Box 43">
              <a:extLst>
                <a:ext uri="{FF2B5EF4-FFF2-40B4-BE49-F238E27FC236}">
                  <a16:creationId xmlns:a16="http://schemas.microsoft.com/office/drawing/2014/main" id="{7991C66A-D0A4-4B18-C964-82A68AC79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0" y="1747"/>
              <a:ext cx="529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7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72084">
                <a:defRPr/>
              </a:pPr>
              <a:r>
                <a:rPr lang="en-US" sz="882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Satellite</a:t>
              </a:r>
            </a:p>
          </p:txBody>
        </p:sp>
      </p:grpSp>
      <p:grpSp>
        <p:nvGrpSpPr>
          <p:cNvPr id="45100" name="Group 44">
            <a:extLst>
              <a:ext uri="{FF2B5EF4-FFF2-40B4-BE49-F238E27FC236}">
                <a16:creationId xmlns:a16="http://schemas.microsoft.com/office/drawing/2014/main" id="{4A1B56F2-5B74-0DE4-D320-7ABDB12C2F36}"/>
              </a:ext>
            </a:extLst>
          </p:cNvPr>
          <p:cNvGrpSpPr>
            <a:grpSpLocks/>
          </p:cNvGrpSpPr>
          <p:nvPr/>
        </p:nvGrpSpPr>
        <p:grpSpPr bwMode="auto">
          <a:xfrm>
            <a:off x="3666347" y="1808445"/>
            <a:ext cx="565868" cy="378023"/>
            <a:chOff x="2165" y="1550"/>
            <a:chExt cx="485" cy="324"/>
          </a:xfrm>
        </p:grpSpPr>
        <p:sp>
          <p:nvSpPr>
            <p:cNvPr id="19485" name="Oval 45">
              <a:extLst>
                <a:ext uri="{FF2B5EF4-FFF2-40B4-BE49-F238E27FC236}">
                  <a16:creationId xmlns:a16="http://schemas.microsoft.com/office/drawing/2014/main" id="{E3856906-2128-2250-7465-86149F820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1550"/>
              <a:ext cx="403" cy="324"/>
            </a:xfrm>
            <a:prstGeom prst="ellipse">
              <a:avLst/>
            </a:prstGeom>
            <a:solidFill>
              <a:srgbClr val="D6FA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102" name="Text Box 46">
              <a:extLst>
                <a:ext uri="{FF2B5EF4-FFF2-40B4-BE49-F238E27FC236}">
                  <a16:creationId xmlns:a16="http://schemas.microsoft.com/office/drawing/2014/main" id="{F1D03DC2-D784-CCB8-9287-239B58B3B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5" y="1619"/>
              <a:ext cx="48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7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72084">
                <a:defRPr/>
              </a:pPr>
              <a:r>
                <a:rPr lang="en-US" sz="882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Sensor</a:t>
              </a:r>
            </a:p>
          </p:txBody>
        </p:sp>
      </p:grpSp>
      <p:sp>
        <p:nvSpPr>
          <p:cNvPr id="45103" name="Oval 47">
            <a:extLst>
              <a:ext uri="{FF2B5EF4-FFF2-40B4-BE49-F238E27FC236}">
                <a16:creationId xmlns:a16="http://schemas.microsoft.com/office/drawing/2014/main" id="{24B4E24D-B314-3D41-445B-F473EA300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555" y="2800173"/>
            <a:ext cx="504031" cy="443361"/>
          </a:xfrm>
          <a:prstGeom prst="ellipse">
            <a:avLst/>
          </a:prstGeom>
          <a:solidFill>
            <a:srgbClr val="D6FA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7208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3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</a:p>
          <a:p>
            <a:pPr algn="ctr" defTabSz="67208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3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</a:p>
        </p:txBody>
      </p:sp>
      <p:grpSp>
        <p:nvGrpSpPr>
          <p:cNvPr id="45104" name="Group 48">
            <a:extLst>
              <a:ext uri="{FF2B5EF4-FFF2-40B4-BE49-F238E27FC236}">
                <a16:creationId xmlns:a16="http://schemas.microsoft.com/office/drawing/2014/main" id="{393DC70C-BD36-8233-E556-A18DFFD62E4A}"/>
              </a:ext>
            </a:extLst>
          </p:cNvPr>
          <p:cNvGrpSpPr>
            <a:grpSpLocks/>
          </p:cNvGrpSpPr>
          <p:nvPr/>
        </p:nvGrpSpPr>
        <p:grpSpPr bwMode="auto">
          <a:xfrm>
            <a:off x="2160083" y="2849178"/>
            <a:ext cx="546034" cy="519199"/>
            <a:chOff x="874" y="2498"/>
            <a:chExt cx="468" cy="445"/>
          </a:xfrm>
        </p:grpSpPr>
        <p:sp>
          <p:nvSpPr>
            <p:cNvPr id="19480" name="Oval 49">
              <a:extLst>
                <a:ext uri="{FF2B5EF4-FFF2-40B4-BE49-F238E27FC236}">
                  <a16:creationId xmlns:a16="http://schemas.microsoft.com/office/drawing/2014/main" id="{4594C3C2-A69F-1922-76C1-C87180C45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671"/>
              <a:ext cx="363" cy="212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9481" name="Group 50">
              <a:extLst>
                <a:ext uri="{FF2B5EF4-FFF2-40B4-BE49-F238E27FC236}">
                  <a16:creationId xmlns:a16="http://schemas.microsoft.com/office/drawing/2014/main" id="{6A7D661F-23EC-1A65-C39B-E48843CF1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" y="2498"/>
              <a:ext cx="468" cy="445"/>
              <a:chOff x="1191" y="2135"/>
              <a:chExt cx="468" cy="445"/>
            </a:xfrm>
          </p:grpSpPr>
          <p:sp>
            <p:nvSpPr>
              <p:cNvPr id="19482" name="Oval 51">
                <a:extLst>
                  <a:ext uri="{FF2B5EF4-FFF2-40B4-BE49-F238E27FC236}">
                    <a16:creationId xmlns:a16="http://schemas.microsoft.com/office/drawing/2014/main" id="{9B421AD6-B432-CFAE-6ACD-CB0B3D670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2167"/>
                <a:ext cx="468" cy="355"/>
              </a:xfrm>
              <a:prstGeom prst="ellipse">
                <a:avLst/>
              </a:prstGeom>
              <a:solidFill>
                <a:srgbClr val="D6FA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672084" fontAlgn="base">
                  <a:spcBef>
                    <a:spcPct val="0"/>
                  </a:spcBef>
                  <a:spcAft>
                    <a:spcPct val="0"/>
                  </a:spcAft>
                </a:pPr>
                <a:endParaRPr lang="ro-RO" altLang="en-US" sz="1323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108" name="Text Box 52">
                <a:extLst>
                  <a:ext uri="{FF2B5EF4-FFF2-40B4-BE49-F238E27FC236}">
                    <a16:creationId xmlns:a16="http://schemas.microsoft.com/office/drawing/2014/main" id="{29F2D198-CDA8-C51F-2154-80EA9DC22D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3" y="2346"/>
                <a:ext cx="313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672084">
                  <a:defRPr/>
                </a:pPr>
                <a:r>
                  <a:rPr lang="en-US" sz="588" b="1">
                    <a:solidFill>
                      <a:srgbClr val="04617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panose="020B0604020202020204" pitchFamily="34" charset="0"/>
                  </a:rPr>
                  <a:t>CREW</a:t>
                </a:r>
              </a:p>
            </p:txBody>
          </p:sp>
          <p:sp>
            <p:nvSpPr>
              <p:cNvPr id="45109" name="Text Box 53">
                <a:extLst>
                  <a:ext uri="{FF2B5EF4-FFF2-40B4-BE49-F238E27FC236}">
                    <a16:creationId xmlns:a16="http://schemas.microsoft.com/office/drawing/2014/main" id="{9B60F706-0B37-19B3-D59B-FA8BA850E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4" y="2135"/>
                <a:ext cx="360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>
                        <a:alpha val="55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672084">
                  <a:defRPr/>
                </a:pPr>
                <a:r>
                  <a:rPr lang="en-US" sz="1323" b="1">
                    <a:solidFill>
                      <a:srgbClr val="04617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panose="020B0604020202020204" pitchFamily="34" charset="0"/>
                  </a:rPr>
                  <a:t>EA</a:t>
                </a:r>
              </a:p>
            </p:txBody>
          </p:sp>
        </p:grpSp>
      </p:grpSp>
      <p:grpSp>
        <p:nvGrpSpPr>
          <p:cNvPr id="45110" name="Group 54">
            <a:extLst>
              <a:ext uri="{FF2B5EF4-FFF2-40B4-BE49-F238E27FC236}">
                <a16:creationId xmlns:a16="http://schemas.microsoft.com/office/drawing/2014/main" id="{6DF4E933-1CEF-2699-52BA-ACC55EF7E52E}"/>
              </a:ext>
            </a:extLst>
          </p:cNvPr>
          <p:cNvGrpSpPr>
            <a:grpSpLocks/>
          </p:cNvGrpSpPr>
          <p:nvPr/>
        </p:nvGrpSpPr>
        <p:grpSpPr bwMode="auto">
          <a:xfrm>
            <a:off x="2275591" y="2265807"/>
            <a:ext cx="546034" cy="414193"/>
            <a:chOff x="1095" y="2071"/>
            <a:chExt cx="468" cy="355"/>
          </a:xfrm>
        </p:grpSpPr>
        <p:sp>
          <p:nvSpPr>
            <p:cNvPr id="19478" name="Oval 55">
              <a:extLst>
                <a:ext uri="{FF2B5EF4-FFF2-40B4-BE49-F238E27FC236}">
                  <a16:creationId xmlns:a16="http://schemas.microsoft.com/office/drawing/2014/main" id="{E7F9B683-DC44-99F8-656C-D39FDE944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071"/>
              <a:ext cx="468" cy="355"/>
            </a:xfrm>
            <a:prstGeom prst="ellipse">
              <a:avLst/>
            </a:prstGeom>
            <a:solidFill>
              <a:srgbClr val="D6FA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72084" fontAlgn="base">
                <a:spcBef>
                  <a:spcPct val="0"/>
                </a:spcBef>
                <a:spcAft>
                  <a:spcPct val="0"/>
                </a:spcAft>
              </a:pPr>
              <a:endParaRPr lang="ro-RO" altLang="en-US" sz="1323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112" name="Text Box 56">
              <a:extLst>
                <a:ext uri="{FF2B5EF4-FFF2-40B4-BE49-F238E27FC236}">
                  <a16:creationId xmlns:a16="http://schemas.microsoft.com/office/drawing/2014/main" id="{4277AED6-8F90-1A1D-7E30-7563B1AFE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" y="2146"/>
              <a:ext cx="35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72084">
                <a:defRPr/>
              </a:pPr>
              <a:r>
                <a:rPr lang="en-US" sz="1323" b="1">
                  <a:solidFill>
                    <a:srgbClr val="04617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panose="020B0604020202020204" pitchFamily="34" charset="0"/>
                </a:rPr>
                <a:t>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10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513843" y="1724475"/>
            <a:ext cx="4608512" cy="108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6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Thanks </a:t>
            </a:r>
            <a:endParaRPr lang="zh-CN" altLang="en-US" sz="6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452890" y="2808188"/>
            <a:ext cx="648072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5308F-E5FE-AC83-D842-C30D2380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0753-BB91-4708-8E1A-2AF8F9D157CE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B3319-5394-9352-63F4-4A4965F1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3F02-B9C9-BF4F-F9C2-ABC90CDC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1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-29973" y="1815412"/>
            <a:ext cx="3600399" cy="745159"/>
          </a:xfrm>
          <a:prstGeom prst="rect">
            <a:avLst/>
          </a:prstGeom>
          <a:noFill/>
          <a:ln>
            <a:noFill/>
          </a:ln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3699701" y="639892"/>
            <a:ext cx="4818567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    Introduction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708481" y="1136217"/>
            <a:ext cx="5184566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    EMS Management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708481" y="1614258"/>
            <a:ext cx="4710489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    EMS Operations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>
            <a:cxnSpLocks/>
          </p:cNvCxnSpPr>
          <p:nvPr/>
        </p:nvCxnSpPr>
        <p:spPr>
          <a:xfrm>
            <a:off x="4284538" y="1671396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</p:cNvCxnSpPr>
          <p:nvPr/>
        </p:nvCxnSpPr>
        <p:spPr>
          <a:xfrm>
            <a:off x="4284538" y="1180114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4284538" y="727687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4B714-EA72-6B97-162C-040D719E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93E-9056-4D8B-ADB4-B8CC645AEEDA}" type="datetime3">
              <a:rPr lang="en-US" altLang="zh-CN" smtClean="0">
                <a:solidFill>
                  <a:schemeClr val="bg1"/>
                </a:solidFill>
              </a:rPr>
              <a:t>8 September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F08FFEF-5914-0395-9A4E-9DA8AFC2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7F8D2B-E330-EE8C-70FA-A2CA8714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2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636466" y="1770832"/>
            <a:ext cx="4104456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Introduction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8 September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3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85D21E1-12DD-8633-2C14-6BC915CFFF38}"/>
              </a:ext>
            </a:extLst>
          </p:cNvPr>
          <p:cNvSpPr txBox="1">
            <a:spLocks/>
          </p:cNvSpPr>
          <p:nvPr/>
        </p:nvSpPr>
        <p:spPr bwMode="auto">
          <a:xfrm>
            <a:off x="0" y="495210"/>
            <a:ext cx="9024351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EDF3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Spectrul electromagnetic – EMS (Electromagnetic Spectrum)</a:t>
            </a:r>
            <a:r>
              <a:rPr kumimoji="0" lang="ro-RO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DF3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este mediul în care EW este condus.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EDF3DB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EDF3DB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EDF3DB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DF3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Orice lucru care utilizează energia EM are un potenţial important de EW.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EDF3DB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o-RO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28CB6D5-76A2-DA4F-A7A1-4719A8BBF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457704"/>
            <a:ext cx="8823325" cy="4124905"/>
          </a:xfrm>
          <a:prstGeom prst="rect">
            <a:avLst/>
          </a:prstGeom>
          <a:noFill/>
        </p:spPr>
      </p:pic>
      <p:sp>
        <p:nvSpPr>
          <p:cNvPr id="19" name="Date Placeholder 18" hidden="1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2602FD2-06F2-4351-A0C8-4293A9749955}" type="datetime3">
              <a:rPr lang="en-US" altLang="zh-CN" smtClean="0"/>
              <a:pPr>
                <a:spcAft>
                  <a:spcPts val="600"/>
                </a:spcAft>
              </a:pPr>
              <a:t>8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 hidden="1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913308-F349-4B6D-A68A-DD1791B4A57B}" type="slidenum">
              <a:rPr lang="zh-CN" altLang="en-US" smtClean="0"/>
              <a:pPr>
                <a:spcAft>
                  <a:spcPts val="600"/>
                </a:spcAft>
              </a:pPr>
              <a:t>5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73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/>
              <a:t>Electronic Warfare</a:t>
            </a:r>
            <a:endParaRPr lang="zh-CN" altLang="en-US" dirty="0"/>
          </a:p>
        </p:txBody>
      </p:sp>
      <p:pic>
        <p:nvPicPr>
          <p:cNvPr id="2" name="Picture 1" descr="Calendar&#10;&#10;Description automatically generated">
            <a:extLst>
              <a:ext uri="{FF2B5EF4-FFF2-40B4-BE49-F238E27FC236}">
                <a16:creationId xmlns:a16="http://schemas.microsoft.com/office/drawing/2014/main" id="{5C14CF05-A789-C1C3-FDBD-054509647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953" y="49213"/>
            <a:ext cx="6611219" cy="4941887"/>
          </a:xfrm>
          <a:prstGeom prst="rect">
            <a:avLst/>
          </a:prstGeom>
          <a:noFill/>
        </p:spPr>
      </p:pic>
      <p:sp>
        <p:nvSpPr>
          <p:cNvPr id="19" name="Date Placeholder 18" hidden="1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2602FD2-06F2-4351-A0C8-4293A9749955}" type="datetime3">
              <a:rPr lang="en-US" altLang="zh-CN" smtClean="0"/>
              <a:pPr>
                <a:spcAft>
                  <a:spcPts val="600"/>
                </a:spcAft>
              </a:pPr>
              <a:t>8 September 2022</a:t>
            </a:fld>
            <a:endParaRPr lang="zh-CN" altLang="en-US"/>
          </a:p>
        </p:txBody>
      </p:sp>
      <p:sp>
        <p:nvSpPr>
          <p:cNvPr id="21" name="Slide Number Placeholder 20" hidden="1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913308-F349-4B6D-A68A-DD1791B4A57B}" type="slidenum">
              <a:rPr lang="zh-CN" altLang="en-US" smtClean="0"/>
              <a:pPr>
                <a:spcAft>
                  <a:spcPts val="600"/>
                </a:spcAft>
              </a:pPr>
              <a:t>6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8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348460" y="1770832"/>
            <a:ext cx="5202609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</a:t>
            </a: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EMS Management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8 September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7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62BC7-4FE3-52A6-DDAC-982828085509}"/>
              </a:ext>
            </a:extLst>
          </p:cNvPr>
          <p:cNvSpPr txBox="1"/>
          <p:nvPr/>
        </p:nvSpPr>
        <p:spPr>
          <a:xfrm>
            <a:off x="-3731" y="534997"/>
            <a:ext cx="90011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Telecommunication Union (</a:t>
            </a:r>
            <a:r>
              <a:rPr lang="en-US" sz="28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is the United Nations specialized agency for information and communication technologies – ICTs.</a:t>
            </a:r>
          </a:p>
          <a:p>
            <a:pPr algn="just"/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Founded in 1865 to facilitate international connectivity in communications networks, </a:t>
            </a:r>
            <a:r>
              <a:rPr lang="en-US" sz="28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allocate global radio spectrum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satellite orbits, develop the technical standards that ensure networks and technologies seamlessly interconnect, and strive to improve access to ICTs to underserved communities worldwide.  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8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8 September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DA8CE4-C35A-1A03-7D09-1AD824C0D77D}"/>
              </a:ext>
            </a:extLst>
          </p:cNvPr>
          <p:cNvSpPr txBox="1"/>
          <p:nvPr/>
        </p:nvSpPr>
        <p:spPr>
          <a:xfrm>
            <a:off x="6284" y="162332"/>
            <a:ext cx="900112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Radiocommunication Sector (</a:t>
            </a:r>
            <a:r>
              <a:rPr lang="en-US" sz="20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-R) is one of the three sectors (divisions or units) of the International Telecommunication Union (</a:t>
            </a:r>
            <a:r>
              <a:rPr lang="en-US" sz="20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and is responsible for radio communications.</a:t>
            </a:r>
          </a:p>
          <a:p>
            <a:pPr algn="just"/>
            <a:endParaRPr lang="en-US" sz="200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role is to </a:t>
            </a:r>
            <a:r>
              <a:rPr lang="en-US" sz="20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 the international radio-frequency spectrum </a:t>
            </a:r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satellite orbit resources and to develop standards for radiocommunication systems with the objective of ensuring the effective use of the spectrum.</a:t>
            </a:r>
          </a:p>
          <a:p>
            <a:pPr algn="just"/>
            <a:endParaRPr lang="en-US" sz="200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required, according to its constitution, </a:t>
            </a:r>
            <a:r>
              <a:rPr lang="en-US" sz="20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allocate spectrum and register frequency allocation</a:t>
            </a:r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orbital positions and other parameters of satellites, “in order to avoid harmful interference between radio stations of different countries”. </a:t>
            </a:r>
            <a:r>
              <a:rPr lang="en-US" sz="20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spectrum management system</a:t>
            </a:r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therefore based on regulatory procedures for frequency coordination, notification and registration.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21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ok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o5ydw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tionPro_WesternHemispher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590</Words>
  <Application>Microsoft Office PowerPoint</Application>
  <PresentationFormat>Custom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Lato Light</vt:lpstr>
      <vt:lpstr>Times New Roman</vt:lpstr>
      <vt:lpstr>www.freeppt7.com</vt:lpstr>
      <vt:lpstr>www.jpppt.com</vt:lpstr>
      <vt:lpstr>PresentationPro_WesternHemisphere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Electromagnetic Spectrum Operations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Laurian Gherman</cp:lastModifiedBy>
  <cp:revision>85</cp:revision>
  <dcterms:modified xsi:type="dcterms:W3CDTF">2022-09-08T16:04:45Z</dcterms:modified>
</cp:coreProperties>
</file>